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9" r:id="rId2"/>
    <p:sldId id="360" r:id="rId3"/>
    <p:sldId id="361" r:id="rId4"/>
    <p:sldId id="357" r:id="rId5"/>
    <p:sldId id="358" r:id="rId6"/>
    <p:sldId id="362" r:id="rId7"/>
    <p:sldId id="363" r:id="rId8"/>
    <p:sldId id="364" r:id="rId9"/>
    <p:sldId id="365" r:id="rId10"/>
    <p:sldId id="366" r:id="rId11"/>
    <p:sldId id="3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468" y="-7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1874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73777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34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466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3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3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4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7169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5318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6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2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2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pos="7104">
          <p15:clr>
            <a:srgbClr val="C35EA4"/>
          </p15:clr>
        </p15:guide>
        <p15:guide id="5" pos="57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BC23C-6D5F-3ABC-5712-26A5132B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78" y="1414207"/>
            <a:ext cx="7816044" cy="434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41915-7F1D-4428-39A3-33CBD8D2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137160"/>
            <a:ext cx="7676950" cy="1249680"/>
          </a:xfrm>
        </p:spPr>
        <p:txBody>
          <a:bodyPr/>
          <a:lstStyle/>
          <a:p>
            <a:r>
              <a:rPr lang="en-US" dirty="0"/>
              <a:t>Market Dynamics</a:t>
            </a:r>
            <a:br>
              <a:rPr lang="en-US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71FB7-0736-61A9-77DE-C24F47E05EE0}"/>
              </a:ext>
            </a:extLst>
          </p:cNvPr>
          <p:cNvSpPr txBox="1"/>
          <p:nvPr/>
        </p:nvSpPr>
        <p:spPr>
          <a:xfrm>
            <a:off x="2447923" y="5889843"/>
            <a:ext cx="84391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628650" marR="0" lvl="1" indent="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Sales concentration are mainly in the metropolitan area, Specially in the Southern and Northen areas</a:t>
            </a:r>
          </a:p>
          <a:p>
            <a:pPr marL="628650" marR="0" lvl="1" indent="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Victoria Areas are the ones with the less transactions of all regions</a:t>
            </a:r>
          </a:p>
          <a:p>
            <a:pPr marL="628650" marR="0" lvl="1" indent="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Transactions are condensed in the area surrounding the Central Business District, the culture, business and 	dinning hub of the city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6" name="Graphic 5" descr="Lights On with solid fill">
            <a:extLst>
              <a:ext uri="{FF2B5EF4-FFF2-40B4-BE49-F238E27FC236}">
                <a16:creationId xmlns:a16="http://schemas.microsoft.com/office/drawing/2014/main" id="{80FED47E-BFB9-EF85-D899-837A1979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3650" y="5889843"/>
            <a:ext cx="68580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768C8B-DCA6-49E3-89DA-4FD2880D9229}"/>
              </a:ext>
            </a:extLst>
          </p:cNvPr>
          <p:cNvSpPr txBox="1"/>
          <p:nvPr/>
        </p:nvSpPr>
        <p:spPr>
          <a:xfrm>
            <a:off x="4019550" y="1079063"/>
            <a:ext cx="3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Sales per Region</a:t>
            </a:r>
          </a:p>
        </p:txBody>
      </p:sp>
    </p:spTree>
    <p:extLst>
      <p:ext uri="{BB962C8B-B14F-4D97-AF65-F5344CB8AC3E}">
        <p14:creationId xmlns:p14="http://schemas.microsoft.com/office/powerpoint/2010/main" val="130814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1915-7F1D-4428-39A3-33CBD8D2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01" y="-69113"/>
            <a:ext cx="8361799" cy="1594530"/>
          </a:xfrm>
        </p:spPr>
        <p:txBody>
          <a:bodyPr/>
          <a:lstStyle/>
          <a:p>
            <a:r>
              <a:rPr lang="en-US" dirty="0"/>
              <a:t>Prices and number of bedrooms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CA2D5-2F39-08E8-32E7-6106B0B7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5" y="2129914"/>
            <a:ext cx="5444495" cy="2953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454E3-11B1-9D54-7DEC-265B0481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28" y="2213036"/>
            <a:ext cx="5575768" cy="2953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2E49FD-416F-C219-0CBE-573BFD2D3FD6}"/>
              </a:ext>
            </a:extLst>
          </p:cNvPr>
          <p:cNvSpPr txBox="1"/>
          <p:nvPr/>
        </p:nvSpPr>
        <p:spPr>
          <a:xfrm>
            <a:off x="2475283" y="5323405"/>
            <a:ext cx="731763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We observed: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Prices increase with the number of bedrooms in the homes, generating a moderate correlation with price of 0.48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Prices are very dispersed for 2, 3 and 4 rooms houses, suggesting there is another better variable to predict the prices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Zero rooms real state holds a higher avg price than the 1 room homes.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435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1915-7F1D-4428-39A3-33CBD8D2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01" y="-69113"/>
            <a:ext cx="8361799" cy="1594530"/>
          </a:xfrm>
        </p:spPr>
        <p:txBody>
          <a:bodyPr/>
          <a:lstStyle/>
          <a:p>
            <a:r>
              <a:rPr lang="en-US" dirty="0"/>
              <a:t>Prices and number of bedrooms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5EB77-72B5-8671-9ED2-6D79DDA3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55" y="2105245"/>
            <a:ext cx="5414517" cy="2969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1EB94-4E9D-F458-BB8C-FD0F68E2B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417" y="2105244"/>
            <a:ext cx="5487166" cy="2969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2F687-6F73-0D4E-9DAF-4428889067EA}"/>
              </a:ext>
            </a:extLst>
          </p:cNvPr>
          <p:cNvSpPr txBox="1"/>
          <p:nvPr/>
        </p:nvSpPr>
        <p:spPr>
          <a:xfrm>
            <a:off x="2475283" y="5323405"/>
            <a:ext cx="731763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We observed: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There is no price changes between 0 and 1-bathrooms, however having 3 or 4 bathrooms implies impact to the average price.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Prices increase with the number of bathrooms in the homes, generating a moderate correlation with price of 0.47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Prices are more dispersed for 2-bathroom homes. </a:t>
            </a:r>
          </a:p>
        </p:txBody>
      </p:sp>
    </p:spTree>
    <p:extLst>
      <p:ext uri="{BB962C8B-B14F-4D97-AF65-F5344CB8AC3E}">
        <p14:creationId xmlns:p14="http://schemas.microsoft.com/office/powerpoint/2010/main" val="83074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1915-7F1D-4428-39A3-33CBD8D2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137160"/>
            <a:ext cx="7676950" cy="1249680"/>
          </a:xfrm>
        </p:spPr>
        <p:txBody>
          <a:bodyPr/>
          <a:lstStyle/>
          <a:p>
            <a:r>
              <a:rPr lang="en-US" dirty="0"/>
              <a:t>Market Dynamics</a:t>
            </a:r>
            <a:br>
              <a:rPr lang="en-US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71FB7-0736-61A9-77DE-C24F47E05EE0}"/>
              </a:ext>
            </a:extLst>
          </p:cNvPr>
          <p:cNvSpPr txBox="1"/>
          <p:nvPr/>
        </p:nvSpPr>
        <p:spPr>
          <a:xfrm>
            <a:off x="2447923" y="5889843"/>
            <a:ext cx="843915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628650" marR="0" lvl="1" indent="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Most of the transactions are for home type of Real State even across regions</a:t>
            </a:r>
          </a:p>
          <a:p>
            <a:pPr marL="628650" marR="0" lvl="1" indent="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In the Southern metropolitan area close to the CBD there are more transactions for Units</a:t>
            </a:r>
          </a:p>
          <a:p>
            <a:pPr marL="628650" marR="0" lvl="1" indent="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The least transactions are done for Townhouses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6" name="Graphic 5" descr="Lights On with solid fill">
            <a:extLst>
              <a:ext uri="{FF2B5EF4-FFF2-40B4-BE49-F238E27FC236}">
                <a16:creationId xmlns:a16="http://schemas.microsoft.com/office/drawing/2014/main" id="{80FED47E-BFB9-EF85-D899-837A19790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3650" y="5889843"/>
            <a:ext cx="6858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EF47E-EE72-B430-8847-D013A2112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48" y="1543049"/>
            <a:ext cx="7202823" cy="4067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570315-43A6-103D-E945-A154A2A37DB1}"/>
              </a:ext>
            </a:extLst>
          </p:cNvPr>
          <p:cNvSpPr txBox="1"/>
          <p:nvPr/>
        </p:nvSpPr>
        <p:spPr>
          <a:xfrm>
            <a:off x="4505325" y="1162049"/>
            <a:ext cx="3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Sales per type of Real Estate</a:t>
            </a:r>
          </a:p>
        </p:txBody>
      </p:sp>
    </p:spTree>
    <p:extLst>
      <p:ext uri="{BB962C8B-B14F-4D97-AF65-F5344CB8AC3E}">
        <p14:creationId xmlns:p14="http://schemas.microsoft.com/office/powerpoint/2010/main" val="173059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1915-7F1D-4428-39A3-33CBD8D2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137160"/>
            <a:ext cx="7676950" cy="1249680"/>
          </a:xfrm>
        </p:spPr>
        <p:txBody>
          <a:bodyPr/>
          <a:lstStyle/>
          <a:p>
            <a:r>
              <a:rPr lang="en-US" dirty="0"/>
              <a:t>Market Dynamics</a:t>
            </a:r>
            <a:br>
              <a:rPr lang="en-US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71FB7-0736-61A9-77DE-C24F47E05EE0}"/>
              </a:ext>
            </a:extLst>
          </p:cNvPr>
          <p:cNvSpPr txBox="1"/>
          <p:nvPr/>
        </p:nvSpPr>
        <p:spPr>
          <a:xfrm>
            <a:off x="2499316" y="5641750"/>
            <a:ext cx="942657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628650" marR="0" lvl="1" indent="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Most of the transactions are for home with 3 and 4 Rooms, the lowest number of transactions are for 0-1 rooms and&gt;5</a:t>
            </a:r>
          </a:p>
          <a:p>
            <a:pPr marL="91440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Lower price transactions are on the most distant parts of the city including Victoria and the suburbs, the closest to the CBD the higher the price </a:t>
            </a:r>
          </a:p>
          <a:p>
            <a:pPr marL="628650" marR="0" lvl="1" indent="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There are very few transactions below 400K, almost 80% of the transactions are between $600K and $1.5MM</a:t>
            </a:r>
          </a:p>
          <a:p>
            <a:pPr marL="628650" marR="0" lvl="1" indent="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Super premium Real State +2.0MM represents 10% of the market</a:t>
            </a:r>
          </a:p>
        </p:txBody>
      </p:sp>
      <p:pic>
        <p:nvPicPr>
          <p:cNvPr id="6" name="Graphic 5" descr="Lights On with solid fill">
            <a:extLst>
              <a:ext uri="{FF2B5EF4-FFF2-40B4-BE49-F238E27FC236}">
                <a16:creationId xmlns:a16="http://schemas.microsoft.com/office/drawing/2014/main" id="{80FED47E-BFB9-EF85-D899-837A19790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3650" y="5641749"/>
            <a:ext cx="6858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C7C428-12BB-88FE-E82D-B23AE53A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25" y="2056970"/>
            <a:ext cx="5372850" cy="3162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AA84E9-04EC-5564-6231-5509E5855614}"/>
              </a:ext>
            </a:extLst>
          </p:cNvPr>
          <p:cNvSpPr txBox="1"/>
          <p:nvPr/>
        </p:nvSpPr>
        <p:spPr>
          <a:xfrm>
            <a:off x="1557338" y="1638288"/>
            <a:ext cx="3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Sales per # of Rooms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462EB7-9254-0AEE-0307-60F4128A1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5" y="2147669"/>
            <a:ext cx="4838700" cy="3072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7204F-4F14-A9A9-A6F8-7FE4B4195C13}"/>
              </a:ext>
            </a:extLst>
          </p:cNvPr>
          <p:cNvSpPr txBox="1"/>
          <p:nvPr/>
        </p:nvSpPr>
        <p:spPr>
          <a:xfrm>
            <a:off x="7234238" y="1638287"/>
            <a:ext cx="3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Sales per Range of Price</a:t>
            </a:r>
          </a:p>
        </p:txBody>
      </p:sp>
    </p:spTree>
    <p:extLst>
      <p:ext uri="{BB962C8B-B14F-4D97-AF65-F5344CB8AC3E}">
        <p14:creationId xmlns:p14="http://schemas.microsoft.com/office/powerpoint/2010/main" val="244022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0B0623A-DEA9-FD4A-561F-3E413D2D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36" y="1512617"/>
            <a:ext cx="8192328" cy="4297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41915-7F1D-4428-39A3-33CBD8D2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137160"/>
            <a:ext cx="7676950" cy="1249680"/>
          </a:xfrm>
        </p:spPr>
        <p:txBody>
          <a:bodyPr/>
          <a:lstStyle/>
          <a:p>
            <a:r>
              <a:rPr lang="en-US" dirty="0"/>
              <a:t>TOTAL Seasonality/trends of </a:t>
            </a:r>
            <a:r>
              <a:rPr lang="en-US" dirty="0" err="1"/>
              <a:t>salES</a:t>
            </a:r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259BCF-3103-C66A-4C2E-3D8CA5B5819E}"/>
              </a:ext>
            </a:extLst>
          </p:cNvPr>
          <p:cNvSpPr/>
          <p:nvPr/>
        </p:nvSpPr>
        <p:spPr>
          <a:xfrm>
            <a:off x="3724275" y="1781276"/>
            <a:ext cx="2657475" cy="388860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BCC5E3-1711-B478-4BFE-860D625F5AB5}"/>
              </a:ext>
            </a:extLst>
          </p:cNvPr>
          <p:cNvSpPr/>
          <p:nvPr/>
        </p:nvSpPr>
        <p:spPr>
          <a:xfrm>
            <a:off x="7892262" y="1781277"/>
            <a:ext cx="2657475" cy="388860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71FB7-0736-61A9-77DE-C24F47E05EE0}"/>
              </a:ext>
            </a:extLst>
          </p:cNvPr>
          <p:cNvSpPr txBox="1"/>
          <p:nvPr/>
        </p:nvSpPr>
        <p:spPr>
          <a:xfrm>
            <a:off x="3048000" y="5791200"/>
            <a:ext cx="727710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We can observe 2 trends: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2017 sales have been higher than 2016 in total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first half of the year have lower sales so if you are a buyer you probably want to check this time of the year for a lower demand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Second half of the year is the most active time to move real estate in Melbourne </a:t>
            </a:r>
          </a:p>
        </p:txBody>
      </p:sp>
    </p:spTree>
    <p:extLst>
      <p:ext uri="{BB962C8B-B14F-4D97-AF65-F5344CB8AC3E}">
        <p14:creationId xmlns:p14="http://schemas.microsoft.com/office/powerpoint/2010/main" val="166552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1915-7F1D-4428-39A3-33CBD8D2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-358140"/>
            <a:ext cx="7003181" cy="1594530"/>
          </a:xfrm>
        </p:spPr>
        <p:txBody>
          <a:bodyPr/>
          <a:lstStyle/>
          <a:p>
            <a:r>
              <a:rPr lang="en-US" dirty="0"/>
              <a:t>Seasonality/Trends of sales</a:t>
            </a:r>
            <a:br>
              <a:rPr lang="en-US" dirty="0"/>
            </a:br>
            <a:r>
              <a:rPr lang="en-US" dirty="0"/>
              <a:t>per </a:t>
            </a:r>
            <a:r>
              <a:rPr lang="en-US" dirty="0" err="1"/>
              <a:t>TYpe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0D6D8B-11D8-06FD-DDD3-807473FB3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36390"/>
            <a:ext cx="5130167" cy="2623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C893AA-8768-A89F-A09C-A1CBDC018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992" y="1236390"/>
            <a:ext cx="5483382" cy="2512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23784A-0981-F0EF-6643-C3FAF7F0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080600"/>
            <a:ext cx="5130168" cy="2318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0C354-C689-2BC8-7DFC-962758B0E9E5}"/>
              </a:ext>
            </a:extLst>
          </p:cNvPr>
          <p:cNvSpPr txBox="1"/>
          <p:nvPr/>
        </p:nvSpPr>
        <p:spPr>
          <a:xfrm>
            <a:off x="6292416" y="4177881"/>
            <a:ext cx="530595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We observed: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Average sales for Houses are the highest its 10x Townhouses and 6x Units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Houses trend is higher for the second half of the year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Both Units and Townhouses sales have drop in the last 2 months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FACA1-8183-EC52-58F1-E5E10CA0C2A7}"/>
              </a:ext>
            </a:extLst>
          </p:cNvPr>
          <p:cNvSpPr/>
          <p:nvPr/>
        </p:nvSpPr>
        <p:spPr>
          <a:xfrm>
            <a:off x="2367815" y="1486290"/>
            <a:ext cx="1102043" cy="15491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97C54A-69EF-BE58-0BB3-9415C56BD63A}"/>
              </a:ext>
            </a:extLst>
          </p:cNvPr>
          <p:cNvSpPr/>
          <p:nvPr/>
        </p:nvSpPr>
        <p:spPr>
          <a:xfrm>
            <a:off x="4108383" y="1486290"/>
            <a:ext cx="1102043" cy="15491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A33724-1A57-3394-E552-50D5CCCEAEEB}"/>
              </a:ext>
            </a:extLst>
          </p:cNvPr>
          <p:cNvSpPr/>
          <p:nvPr/>
        </p:nvSpPr>
        <p:spPr>
          <a:xfrm>
            <a:off x="7843352" y="1455809"/>
            <a:ext cx="1102043" cy="15491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E05F-D192-DB0F-2854-BF2053D98475}"/>
              </a:ext>
            </a:extLst>
          </p:cNvPr>
          <p:cNvSpPr/>
          <p:nvPr/>
        </p:nvSpPr>
        <p:spPr>
          <a:xfrm>
            <a:off x="2367814" y="4254367"/>
            <a:ext cx="1102043" cy="144379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72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1915-7F1D-4428-39A3-33CBD8D2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137160"/>
            <a:ext cx="7676950" cy="1249680"/>
          </a:xfrm>
        </p:spPr>
        <p:txBody>
          <a:bodyPr/>
          <a:lstStyle/>
          <a:p>
            <a:r>
              <a:rPr lang="en-US" dirty="0"/>
              <a:t>TOTAL Seasonality/Price of </a:t>
            </a:r>
            <a:r>
              <a:rPr lang="en-US" dirty="0" err="1"/>
              <a:t>salES</a:t>
            </a:r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259BCF-3103-C66A-4C2E-3D8CA5B5819E}"/>
              </a:ext>
            </a:extLst>
          </p:cNvPr>
          <p:cNvSpPr/>
          <p:nvPr/>
        </p:nvSpPr>
        <p:spPr>
          <a:xfrm>
            <a:off x="3724275" y="1781276"/>
            <a:ext cx="2657475" cy="388860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BCC5E3-1711-B478-4BFE-860D625F5AB5}"/>
              </a:ext>
            </a:extLst>
          </p:cNvPr>
          <p:cNvSpPr/>
          <p:nvPr/>
        </p:nvSpPr>
        <p:spPr>
          <a:xfrm>
            <a:off x="7892262" y="1781277"/>
            <a:ext cx="2657475" cy="388860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71FB7-0736-61A9-77DE-C24F47E05EE0}"/>
              </a:ext>
            </a:extLst>
          </p:cNvPr>
          <p:cNvSpPr txBox="1"/>
          <p:nvPr/>
        </p:nvSpPr>
        <p:spPr>
          <a:xfrm>
            <a:off x="3048000" y="5791200"/>
            <a:ext cx="72771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We can observe 2 trends: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Average Price is $1MM for 2016 and 2017, months with higher demand are above average and slow months are lower, average has increased over last months except July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023FF-54AC-3A75-D2C4-CE3083FB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14" y="1466612"/>
            <a:ext cx="8935271" cy="42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5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B17A303-4C87-75C4-C056-433F0D7C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70" y="1535446"/>
            <a:ext cx="5243782" cy="2095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714085-DC20-C4A8-451C-1331D1443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33" y="1535446"/>
            <a:ext cx="5628167" cy="2166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41915-7F1D-4428-39A3-33CBD8D2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-358140"/>
            <a:ext cx="7003181" cy="1594530"/>
          </a:xfrm>
        </p:spPr>
        <p:txBody>
          <a:bodyPr/>
          <a:lstStyle/>
          <a:p>
            <a:r>
              <a:rPr lang="en-US" dirty="0"/>
              <a:t>Seasonality/Trends of Price</a:t>
            </a:r>
            <a:br>
              <a:rPr lang="en-US" dirty="0"/>
            </a:br>
            <a:r>
              <a:rPr lang="en-US" dirty="0"/>
              <a:t>per Type Number of Rooms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0C354-C689-2BC8-7DFC-962758B0E9E5}"/>
              </a:ext>
            </a:extLst>
          </p:cNvPr>
          <p:cNvSpPr txBox="1"/>
          <p:nvPr/>
        </p:nvSpPr>
        <p:spPr>
          <a:xfrm>
            <a:off x="6292416" y="4177881"/>
            <a:ext cx="5305958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We observed: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Average prices start at $396K if you want to buy 1 Bedroom apartment that would the lower end of the budget.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There is a big jump from 2 Rooms to 3 Rooms average price, it requires almost $300K more for an average price of almost $1MM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Prices are stable price has increased in the last few months for ! Room and 2 rooms. However, prices for 3 Bedroom have a downward trend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FACA1-8183-EC52-58F1-E5E10CA0C2A7}"/>
              </a:ext>
            </a:extLst>
          </p:cNvPr>
          <p:cNvSpPr/>
          <p:nvPr/>
        </p:nvSpPr>
        <p:spPr>
          <a:xfrm>
            <a:off x="2367815" y="2011680"/>
            <a:ext cx="1102043" cy="102376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97C54A-69EF-BE58-0BB3-9415C56BD63A}"/>
              </a:ext>
            </a:extLst>
          </p:cNvPr>
          <p:cNvSpPr/>
          <p:nvPr/>
        </p:nvSpPr>
        <p:spPr>
          <a:xfrm>
            <a:off x="5020056" y="1719072"/>
            <a:ext cx="190370" cy="1316369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A33724-1A57-3394-E552-50D5CCCEAEEB}"/>
              </a:ext>
            </a:extLst>
          </p:cNvPr>
          <p:cNvSpPr/>
          <p:nvPr/>
        </p:nvSpPr>
        <p:spPr>
          <a:xfrm>
            <a:off x="10496331" y="1719072"/>
            <a:ext cx="869661" cy="131637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E05F-D192-DB0F-2854-BF2053D98475}"/>
              </a:ext>
            </a:extLst>
          </p:cNvPr>
          <p:cNvSpPr/>
          <p:nvPr/>
        </p:nvSpPr>
        <p:spPr>
          <a:xfrm>
            <a:off x="2367814" y="4254367"/>
            <a:ext cx="1102043" cy="144379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317913-F4FE-706E-F3FB-E28BED89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6" y="3955311"/>
            <a:ext cx="5257094" cy="20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4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1915-7F1D-4428-39A3-33CBD8D2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-358140"/>
            <a:ext cx="7003181" cy="1594530"/>
          </a:xfrm>
        </p:spPr>
        <p:txBody>
          <a:bodyPr/>
          <a:lstStyle/>
          <a:p>
            <a:r>
              <a:rPr lang="en-US" dirty="0"/>
              <a:t>Seasonality/Trends of Price</a:t>
            </a:r>
            <a:br>
              <a:rPr lang="en-US" dirty="0"/>
            </a:br>
            <a:r>
              <a:rPr lang="en-US" dirty="0"/>
              <a:t>per Type Number of Rooms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FACA1-8183-EC52-58F1-E5E10CA0C2A7}"/>
              </a:ext>
            </a:extLst>
          </p:cNvPr>
          <p:cNvSpPr/>
          <p:nvPr/>
        </p:nvSpPr>
        <p:spPr>
          <a:xfrm>
            <a:off x="2367815" y="1486290"/>
            <a:ext cx="1102043" cy="15491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97C54A-69EF-BE58-0BB3-9415C56BD63A}"/>
              </a:ext>
            </a:extLst>
          </p:cNvPr>
          <p:cNvSpPr/>
          <p:nvPr/>
        </p:nvSpPr>
        <p:spPr>
          <a:xfrm>
            <a:off x="4108383" y="1486290"/>
            <a:ext cx="1102043" cy="15491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A33724-1A57-3394-E552-50D5CCCEAEEB}"/>
              </a:ext>
            </a:extLst>
          </p:cNvPr>
          <p:cNvSpPr/>
          <p:nvPr/>
        </p:nvSpPr>
        <p:spPr>
          <a:xfrm>
            <a:off x="7843352" y="1455809"/>
            <a:ext cx="1102043" cy="15491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B7E05F-D192-DB0F-2854-BF2053D98475}"/>
              </a:ext>
            </a:extLst>
          </p:cNvPr>
          <p:cNvSpPr/>
          <p:nvPr/>
        </p:nvSpPr>
        <p:spPr>
          <a:xfrm>
            <a:off x="2367814" y="4254367"/>
            <a:ext cx="1102043" cy="144379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D1C1E-8A95-47E1-41AD-51BB53C1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48" y="1378076"/>
            <a:ext cx="5864652" cy="2212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4074B-2CFB-2C46-1A55-9AF398DB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8076"/>
            <a:ext cx="6216502" cy="22810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F33B03-D594-B58E-782C-76F4E81A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7" y="3917915"/>
            <a:ext cx="5502374" cy="2218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746C75-3DA7-C74A-3D1C-6FE3DDF3A2F8}"/>
              </a:ext>
            </a:extLst>
          </p:cNvPr>
          <p:cNvSpPr txBox="1"/>
          <p:nvPr/>
        </p:nvSpPr>
        <p:spPr>
          <a:xfrm>
            <a:off x="6292416" y="4177881"/>
            <a:ext cx="5305958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We observed: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Average price for larger Real Estate have a range between $1.3 and $1.7MM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There are more transactions for 4 and 5 rooms than 6 rooms homes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4 and 5 room homes </a:t>
            </a: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prices are declining while 6 rooms real estate average prices are more volatile.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36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1915-7F1D-4428-39A3-33CBD8D2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01" y="-69113"/>
            <a:ext cx="8361799" cy="1594530"/>
          </a:xfrm>
        </p:spPr>
        <p:txBody>
          <a:bodyPr/>
          <a:lstStyle/>
          <a:p>
            <a:r>
              <a:rPr lang="en-US" dirty="0"/>
              <a:t>Seasonality/Trends of SALES and Price per Type Number of Rooms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0686F-CCB8-C8C3-C819-69A29956B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5" y="2158410"/>
            <a:ext cx="5718945" cy="3174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B737D2-CA09-DAF4-A062-6701FDA48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57" y="2158410"/>
            <a:ext cx="5850443" cy="317417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1A492D-1E68-0315-849C-7115C7325129}"/>
              </a:ext>
            </a:extLst>
          </p:cNvPr>
          <p:cNvCxnSpPr>
            <a:cxnSpLocks/>
          </p:cNvCxnSpPr>
          <p:nvPr/>
        </p:nvCxnSpPr>
        <p:spPr>
          <a:xfrm>
            <a:off x="9978656" y="3058632"/>
            <a:ext cx="69112" cy="25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AB667C-E799-AC46-456F-9ECC748DDA5C}"/>
              </a:ext>
            </a:extLst>
          </p:cNvPr>
          <p:cNvCxnSpPr>
            <a:cxnSpLocks/>
          </p:cNvCxnSpPr>
          <p:nvPr/>
        </p:nvCxnSpPr>
        <p:spPr>
          <a:xfrm>
            <a:off x="10588256" y="2636873"/>
            <a:ext cx="69112" cy="25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0806AC-D950-A6A5-776E-190F295A1BE6}"/>
              </a:ext>
            </a:extLst>
          </p:cNvPr>
          <p:cNvCxnSpPr>
            <a:cxnSpLocks/>
          </p:cNvCxnSpPr>
          <p:nvPr/>
        </p:nvCxnSpPr>
        <p:spPr>
          <a:xfrm>
            <a:off x="11208488" y="2590796"/>
            <a:ext cx="69112" cy="25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36AE19-A7BA-43C2-9653-92CCCFE60EB3}"/>
              </a:ext>
            </a:extLst>
          </p:cNvPr>
          <p:cNvCxnSpPr>
            <a:cxnSpLocks/>
          </p:cNvCxnSpPr>
          <p:nvPr/>
        </p:nvCxnSpPr>
        <p:spPr>
          <a:xfrm flipV="1">
            <a:off x="8452884" y="3827721"/>
            <a:ext cx="276446" cy="13822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7241ED0-3B2D-3ECE-E387-7E49A6B665DD}"/>
              </a:ext>
            </a:extLst>
          </p:cNvPr>
          <p:cNvSpPr txBox="1"/>
          <p:nvPr/>
        </p:nvSpPr>
        <p:spPr>
          <a:xfrm>
            <a:off x="2475283" y="5323405"/>
            <a:ext cx="731763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We observed: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Transactions are higher for 2, 3 and 4 rooms, they make the 80%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Most transactions per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type of homes per rooms growth in 2017, specially 3 rooms. Only 1 room transactions are declining vs. prior year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venir Next LT Pro Light"/>
              </a:rPr>
              <a:t>During 2017 average prices have been impacted for most of the properties, only 2 room real estate have increased its prices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6374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714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 Light</vt:lpstr>
      <vt:lpstr>Posterama</vt:lpstr>
      <vt:lpstr>Custom</vt:lpstr>
      <vt:lpstr>Market Dynamics </vt:lpstr>
      <vt:lpstr>Market Dynamics </vt:lpstr>
      <vt:lpstr>Market Dynamics </vt:lpstr>
      <vt:lpstr>TOTAL Seasonality/trends of salES </vt:lpstr>
      <vt:lpstr>Seasonality/Trends of sales per TYpe</vt:lpstr>
      <vt:lpstr>TOTAL Seasonality/Price of salES </vt:lpstr>
      <vt:lpstr>Seasonality/Trends of Price per Type Number of Rooms</vt:lpstr>
      <vt:lpstr>Seasonality/Trends of Price per Type Number of Rooms</vt:lpstr>
      <vt:lpstr>Seasonality/Trends of SALES and Price per Type Number of Rooms</vt:lpstr>
      <vt:lpstr>Prices and number of bedrooms relationship</vt:lpstr>
      <vt:lpstr>Prices and number of bedrooms relationship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Ingrid Camacho</dc:creator>
  <cp:lastModifiedBy>Ingrid Camacho</cp:lastModifiedBy>
  <cp:revision>2</cp:revision>
  <dcterms:created xsi:type="dcterms:W3CDTF">2024-10-23T16:01:39Z</dcterms:created>
  <dcterms:modified xsi:type="dcterms:W3CDTF">2024-10-23T21:19:34Z</dcterms:modified>
</cp:coreProperties>
</file>